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859" r:id="rId2"/>
    <p:sldId id="1017" r:id="rId3"/>
    <p:sldId id="1018" r:id="rId4"/>
    <p:sldId id="1055" r:id="rId5"/>
    <p:sldId id="1021" r:id="rId6"/>
    <p:sldId id="1022" r:id="rId7"/>
    <p:sldId id="1056" r:id="rId8"/>
    <p:sldId id="1025" r:id="rId9"/>
    <p:sldId id="1039" r:id="rId10"/>
    <p:sldId id="1041" r:id="rId11"/>
    <p:sldId id="1047" r:id="rId12"/>
    <p:sldId id="1049" r:id="rId13"/>
    <p:sldId id="1052" r:id="rId14"/>
    <p:sldId id="1057" r:id="rId15"/>
    <p:sldId id="1059" r:id="rId16"/>
    <p:sldId id="1061" r:id="rId17"/>
    <p:sldId id="1066" r:id="rId18"/>
    <p:sldId id="1067" r:id="rId19"/>
    <p:sldId id="1070" r:id="rId20"/>
    <p:sldId id="1089" r:id="rId21"/>
    <p:sldId id="1091" r:id="rId22"/>
    <p:sldId id="1093" r:id="rId23"/>
    <p:sldId id="1098" r:id="rId24"/>
    <p:sldId id="1099" r:id="rId25"/>
    <p:sldId id="1102" r:id="rId26"/>
    <p:sldId id="1045" r:id="rId27"/>
    <p:sldId id="1044" r:id="rId28"/>
    <p:sldId id="1026" r:id="rId29"/>
    <p:sldId id="1027" r:id="rId30"/>
    <p:sldId id="1103" r:id="rId31"/>
    <p:sldId id="1032" r:id="rId32"/>
    <p:sldId id="1033" r:id="rId33"/>
    <p:sldId id="1034" r:id="rId34"/>
    <p:sldId id="1035" r:id="rId3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文学阅读与写作</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16982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5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9</a:t>
            </a:r>
            <a:r>
              <a:rPr lang="zh-CN" altLang="en-US" sz="45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念</a:t>
            </a: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奴娇</a:t>
            </a:r>
            <a:r>
              <a:rPr lang="en-US" altLang="zh-CN"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赤壁</a:t>
            </a:r>
            <a:r>
              <a:rPr lang="zh-CN" altLang="en-US" sz="45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怀古  *</a:t>
            </a: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永遇乐</a:t>
            </a:r>
            <a:r>
              <a:rPr lang="en-US" altLang="zh-CN"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京口北固亭</a:t>
            </a:r>
            <a:r>
              <a:rPr lang="zh-CN" altLang="en-US" sz="45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怀古</a:t>
            </a:r>
            <a:endParaRPr lang="en-US" altLang="zh-CN" sz="45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*声声慢</a:t>
            </a:r>
            <a:r>
              <a:rPr lang="en-US" altLang="zh-CN" sz="4500" b="0" dirty="0">
                <a:solidFill>
                  <a:srgbClr val="000000"/>
                </a:solidFill>
                <a:latin typeface="宋体" panose="02010600030101010101" pitchFamily="2" charset="-122"/>
                <a:cs typeface="微软雅黑" panose="020B0503020204020204" pitchFamily="34" charset="-122"/>
              </a:rPr>
              <a:t>(</a:t>
            </a:r>
            <a:r>
              <a:rPr lang="zh-CN" altLang="en-US" sz="45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寻寻觅觅</a:t>
            </a:r>
            <a:r>
              <a:rPr lang="en-US" altLang="zh-CN" sz="4500" b="0" dirty="0">
                <a:solidFill>
                  <a:srgbClr val="000000"/>
                </a:solidFill>
                <a:latin typeface="宋体" panose="02010600030101010101" pitchFamily="2" charset="-122"/>
                <a:cs typeface="微软雅黑" panose="020B0503020204020204" pitchFamily="34" charset="-122"/>
              </a:rPr>
              <a:t>)</a:t>
            </a:r>
            <a:endParaRPr lang="zh-CN" altLang="en-US" sz="4500" b="0" dirty="0">
              <a:solidFill>
                <a:srgbClr val="000000"/>
              </a:solidFill>
              <a:latin typeface="宋体" panose="02010600030101010101" pitchFamily="2"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536504"/>
          </a:xfrm>
          <a:prstGeom prst="rect">
            <a:avLst/>
          </a:prstGeom>
        </p:spPr>
      </p:pic>
      <p:sp>
        <p:nvSpPr>
          <p:cNvPr id="2" name="内容占位符 1"/>
          <p:cNvSpPr>
            <a:spLocks noGrp="1"/>
          </p:cNvSpPr>
          <p:nvPr>
            <p:ph idx="1"/>
          </p:nvPr>
        </p:nvSpPr>
        <p:spPr>
          <a:xfrm>
            <a:off x="360854" y="1541115"/>
            <a:ext cx="11485848" cy="3970318"/>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开头三句不仅写出了长江的非凡气势，而且将历史上与长江有关的风流人物囊括其中，为全词设置了广阔的空间背景和悠远的时间背景。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乱石穿空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写江岸石壁，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字写出其险怪，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字写出其高峻。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惊涛拍岸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写江面波涛，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字写出其汹涌，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字描绘出水岸相击的情状。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卷起千堆雪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写浪花四处飞溅、波浪奔腾起伏的情景。词人抓住陡壁、惊涛等可视性极强的形象，横画纵抹，描绘了一幅雄奇壮阔的画面。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收束上片，引出下片，由状景过渡到述人，将怀古之情和江山之胜融为一体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1709394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118500"/>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遥想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公瑾当年，小乔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　嫁了，雄姿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英</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发</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羽扇纶巾</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，谈笑间，樯橹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飞烟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灭。</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神游</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，多情应笑我</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，早生　华发</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人生</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梦，一尊</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⑪</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还酹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⑫</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江月。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118500"/>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7591"/>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回想当年的周瑜春风得意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绝代佳人小乔刚嫁给他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他姿容雄伟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英气</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勃发。他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羽扇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头戴</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纶巾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谈笑之间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曹操的战船被烧得灰飞烟灭。</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我今日神游赤壁古战场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应笑我多愁善感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过早地长出花白的头发。人生犹</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如一场梦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且以一杯酒凭吊江上的明月。</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05296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1768"/>
          </a:xfrm>
          <a:ln w="19050">
            <a:solidFill>
              <a:srgbClr val="EF412A"/>
            </a:solidFill>
            <a:prstDash val="dash"/>
          </a:ln>
        </p:spPr>
        <p:txBody>
          <a:bodyPr/>
          <a:lstStyle/>
          <a:p>
            <a:pPr hangingPunct="0">
              <a:lnSpc>
                <a:spcPct val="13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遥想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回想很久以前的事。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乔公的小女儿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嫁给了周瑜。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雄姿英发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姿容雄伟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英气勃发。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羽扇纶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ɡu</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ā</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羽扇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头戴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纶巾。这是儒者的装束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形容周瑜有儒将风度。纶巾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配有青丝带的头巾。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qi</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á</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代指曹操的</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战船。樯</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挂帆的桅杆。橹</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一种摇船的桨。</a:t>
            </a:r>
            <a:r>
              <a:rPr lang="en-US" altLang="zh-CN" b="1" spc="-100"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灰</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像灰一样</a:t>
            </a:r>
            <a:r>
              <a:rPr lang="zh-CN" altLang="zh-CN" b="1" spc="-1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spc="-1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spc="-1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烟</a:t>
            </a:r>
            <a:r>
              <a:rPr lang="zh-CN" altLang="zh-CN" b="1" spc="-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像烟一样。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故国神游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宾语前置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神游故国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指赤壁古战场。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多情应笑我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宾语前置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应笑我多情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应笑我多愁善感。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早生华发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主谓倒装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华发早生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过早地长出花白的头发。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一种盛酒器。这里指酒杯。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lèi</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将酒洒在地上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表示凭吊。</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53136"/>
            <a:ext cx="11485848" cy="148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下片着重写人。词人借对周瑜的仰慕，抒发自己功业无成的感慨。</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多情</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后几句虽表达了伤感之情，但这种感情正是词人不甘沉沦、积极进取、奋发向上的表现，展现了词人的豪迈本色。</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4719300"/>
            <a:ext cx="899795" cy="421640"/>
          </a:xfrm>
          <a:prstGeom prst="rect">
            <a:avLst/>
          </a:prstGeom>
        </p:spPr>
      </p:pic>
    </p:spTree>
    <p:extLst>
      <p:ext uri="{BB962C8B-B14F-4D97-AF65-F5344CB8AC3E}">
        <p14:creationId xmlns:p14="http://schemas.microsoft.com/office/powerpoint/2010/main" val="2887514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528392"/>
          </a:xfrm>
          <a:prstGeom prst="rect">
            <a:avLst/>
          </a:prstGeom>
        </p:spPr>
      </p:pic>
      <p:sp>
        <p:nvSpPr>
          <p:cNvPr id="2" name="内容占位符 1"/>
          <p:cNvSpPr>
            <a:spLocks noGrp="1"/>
          </p:cNvSpPr>
          <p:nvPr>
            <p:ph idx="1"/>
          </p:nvPr>
        </p:nvSpPr>
        <p:spPr>
          <a:xfrm>
            <a:off x="360854" y="980728"/>
            <a:ext cx="11485848" cy="3346237"/>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在写赤壁之战前，插入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小乔初嫁了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这一细节，以美人来衬托英雄，更见周瑜的丰姿潇洒、年轻有为。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刻画了周瑜潇洒儒雅、从容破敌的英姿。其中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羽扇纶巾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写周瑜装束儒雅，风度翩翩；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谈笑间，樯橹灰飞烟灭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运用夸张和借代的修辞手法写战争，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灰飞烟灭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形象地写出了曹军惨败的情景。词人通过刻画周瑜的形象，抒发了对建功立业的英雄的仰慕之情，从而引出了自己未能一展抱负的伤感之情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8457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4462184"/>
              </a:xfrm>
            </p:spPr>
            <p:txBody>
              <a:bodyPr/>
              <a:lstStyle/>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永遇乐</a:t>
                </a:r>
                <a:r>
                  <a:rPr lang="en-US" altLang="zh-CN" b="1" dirty="0">
                    <a:solidFill>
                      <a:srgbClr val="F7931D"/>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京口北固亭怀古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辛弃疾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千古江山，　英雄无　觅，孙仲谋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处</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舞榭歌台</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，风流总被，雨打风吹去。</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斜阳草树，寻常</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陌</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，人道</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寄奴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曾住。想当年，</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金</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3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戈　　铁　马</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，气吞万里如虎。</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4462184"/>
              </a:xfrm>
              <a:blipFill>
                <a:blip r:embed="rId2"/>
                <a:stretch>
                  <a:fillRect l="-796" t="-137" r="-849" b="-2049"/>
                </a:stretch>
              </a:blipFill>
            </p:spPr>
            <p:txBody>
              <a:bodyPr/>
              <a:lstStyle/>
              <a:p>
                <a:r>
                  <a:rPr lang="zh-CN" altLang="en-US">
                    <a:noFill/>
                  </a:rPr>
                  <a:t> </a:t>
                </a:r>
              </a:p>
            </p:txBody>
          </p:sp>
        </mc:Fallback>
      </mc:AlternateContent>
      <p:pic>
        <p:nvPicPr>
          <p:cNvPr id="3" name="译文.EPS" descr="id:2147489416;FounderCES"/>
          <p:cNvPicPr/>
          <p:nvPr/>
        </p:nvPicPr>
        <p:blipFill>
          <a:blip r:embed="rId3"/>
          <a:stretch>
            <a:fillRect/>
          </a:stretch>
        </p:blipFill>
        <p:spPr>
          <a:xfrm>
            <a:off x="343275" y="750689"/>
            <a:ext cx="1259840" cy="483235"/>
          </a:xfrm>
          <a:prstGeom prst="rect">
            <a:avLst/>
          </a:prstGeom>
        </p:spPr>
      </p:pic>
      <p:sp>
        <p:nvSpPr>
          <p:cNvPr id="4" name="内容占位符 1"/>
          <p:cNvSpPr txBox="1">
            <a:spLocks/>
          </p:cNvSpPr>
          <p:nvPr/>
        </p:nvSpPr>
        <p:spPr bwMode="auto">
          <a:xfrm>
            <a:off x="360854" y="2771050"/>
            <a:ext cx="11485848" cy="3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江山历经千年仍然如故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但是找不到像东吴孙权那样的英雄在何处。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昔日的舞榭歌台、显赫人物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都被风吹雨打化为土。斜阳照着草和树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普通的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街巷和小路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武帝刘裕曾在这个地方住。想当年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他手持闪耀金光的</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30000"/>
              </a:lnSpc>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30000"/>
              </a:lnSpc>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骑着披上铁甲的战马</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气吞万里犹如猛虎。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64575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孙仲谋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孙权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字仲谋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三国时期吴国的建立者。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舞榭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xiè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歌台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演出歌舞的台榭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这里代指孙权故宫。榭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建筑在高土台上的木屋。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寻常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长度单位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八尺为寻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倍寻为常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指距离短或长度小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巷、陌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这里都指街道。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有人说。今义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指爱护人的生命、关怀人的幸福、尊重人的人格和权利的道德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合乎人道的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多用于否定式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古代指封建礼教所规定的人伦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泛指人事或为人之道。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寄奴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南朝宋武帝刘裕的小名。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金戈铁马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金属制成的长枪。铁马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披铁甲的战马。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铁马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都是当时精良的军事装备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这里指代精锐的部队。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521178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上片缅怀两位古代英雄，流露出词人对他们所创立的赫赫战功的赞扬，情感炽热、强烈。这正表现了词人人到老年仍旧壮心不已的精神、气概。</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5304073"/>
            <a:ext cx="899795" cy="421640"/>
          </a:xfrm>
          <a:prstGeom prst="rect">
            <a:avLst/>
          </a:prstGeom>
        </p:spPr>
      </p:pic>
    </p:spTree>
    <p:extLst>
      <p:ext uri="{BB962C8B-B14F-4D97-AF65-F5344CB8AC3E}">
        <p14:creationId xmlns:p14="http://schemas.microsoft.com/office/powerpoint/2010/main" val="36042931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600400"/>
          </a:xfrm>
          <a:prstGeom prst="rect">
            <a:avLst/>
          </a:prstGeom>
        </p:spPr>
      </p:pic>
      <p:sp>
        <p:nvSpPr>
          <p:cNvPr id="2" name="内容占位符 1"/>
          <p:cNvSpPr>
            <a:spLocks noGrp="1"/>
          </p:cNvSpPr>
          <p:nvPr>
            <p:ph idx="1"/>
          </p:nvPr>
        </p:nvSpPr>
        <p:spPr>
          <a:xfrm>
            <a:off x="360854" y="1541115"/>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词人希望有像孙权那样的英雄来整顿河山，表达了想要抗敌救国、建功立业的愿望。然而现实是，江山依旧，而英雄不再有。词中暗含无人可御外侮的悲慨。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想当年，金戈铁马，气吞万里如虎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形象地写出了刘裕的英雄气概和赫赫战功，含蓄地表达了词人渴望抗敌救国的心情，暗讽南宋统治者苟且偷安、忍耻忘仇的怯懦之举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437585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60214"/>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元嘉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草草</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狼居胥</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，赢得</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仓皇</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北</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四十三年</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，望中犹记，烽火扬州路。</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堪</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回首，佛狸祠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下，一片神鸦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社鼓</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凭</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谁</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问：廉颇老矣，尚能饭否？</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60214"/>
              </a:xfrm>
              <a:blipFill>
                <a:blip r:embed="rId2"/>
                <a:stretch>
                  <a:fillRect l="-796" r="-849" b="-300"/>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7591"/>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宋文帝轻率用兵又黩武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没能够封狼居胥山</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却要仓皇向南逃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败逃中</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回头向北望。我登上山亭望江北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还记得四十三年前扬州一带抗金的烽火。</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往事怎忍再回顾</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拓跋焘祠堂香火旺盛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乌鸦吃祭品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祭祀擂大鼓。谁能派人</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来探问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廉颇将军虽年老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还能吃饭吗</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874121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南朝宋文帝刘义隆的年号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草草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轻率。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登山祭天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以纪功勋。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狼居胥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山名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即今蒙古国境内的肯特山。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赢得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剩得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落得</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四十三年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作者于宋高宗绍兴三十二年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1162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到写这首词时正好四十三年。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狸祠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北魏太武帝拓跋焘建立的行宫。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神鸦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在庙里吃祭品的乌鸦。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社鼓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社日祭祀土地神的鼓声。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6702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片引用南朝宋文帝刘义隆草率北伐、招致大败的历史事实，忠告韩侂胄要吸取历史教训，不要鲁莽从事。接着用四十三年以来抗金形势的变化，表示词人收复中原的决心不变。结尾三句，词人借廉颇自比，表达报效国家的强烈愿望和对宋室不能进用人才的慨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3659314"/>
            <a:ext cx="899795" cy="421640"/>
          </a:xfrm>
          <a:prstGeom prst="rect">
            <a:avLst/>
          </a:prstGeom>
        </p:spPr>
      </p:pic>
    </p:spTree>
    <p:extLst>
      <p:ext uri="{BB962C8B-B14F-4D97-AF65-F5344CB8AC3E}">
        <p14:creationId xmlns:p14="http://schemas.microsoft.com/office/powerpoint/2010/main" val="4121477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600400"/>
          </a:xfrm>
          <a:prstGeom prst="rect">
            <a:avLst/>
          </a:prstGeom>
        </p:spPr>
      </p:pic>
      <p:sp>
        <p:nvSpPr>
          <p:cNvPr id="2" name="内容占位符 1"/>
          <p:cNvSpPr>
            <a:spLocks noGrp="1"/>
          </p:cNvSpPr>
          <p:nvPr>
            <p:ph idx="1"/>
          </p:nvPr>
        </p:nvSpPr>
        <p:spPr>
          <a:xfrm>
            <a:off x="360854" y="980728"/>
            <a:ext cx="11485848" cy="3346237"/>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这三句运用典故，形象地写出了宋文帝好大喜功、仓促北伐的结局，意在告诫当权者，轻率出兵容易遭到重创。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这几句写沦为金人统治地区的江北呈现一片祥和的景象，百姓安于现状，表现了词人内心的隐忧以及对失去半壁江山的当政者仍然偏安一隅的嘲讽之意。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词人以廉颇自比，慷慨悲壮，既表明自己壮心不已，又满含不被重用、壮志难酬的辛酸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555010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390023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《念奴娇</a:t>
            </a:r>
            <a:r>
              <a:rPr lang="en-US" altLang="zh-CN" b="1" dirty="0">
                <a:solidFill>
                  <a:srgbClr val="F7931D"/>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赤壁怀古》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这首词写于宋神宗元丰五年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1082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七月。时年苏轼已经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岁，因</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乌台诗案</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被贬到黄州。此时，苏轼深感自己年岁渐长，功名事业还没有成就，政治上的挫折更滋长了他逃避现实和怀才不遇的苦闷。由于内心十分苦闷，苏轼便常游于江湖之间。其间他写出了《念奴娇</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赤壁怀古》一词。苏轼无法解决理想与现实之间的矛盾，便有了</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人生如梦</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的消极思想的流露，情调显得低沉，但其追求功业的豪迈心情仍然是掩盖不住的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8"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522309" y="1329257"/>
            <a:ext cx="2015490" cy="388620"/>
          </a:xfrm>
          <a:prstGeom prst="rect">
            <a:avLst/>
          </a:prstGeom>
        </p:spPr>
      </p:pic>
      <p:grpSp>
        <p:nvGrpSpPr>
          <p:cNvPr id="9" name="组合 8"/>
          <p:cNvGrpSpPr/>
          <p:nvPr/>
        </p:nvGrpSpPr>
        <p:grpSpPr>
          <a:xfrm>
            <a:off x="522310" y="1959223"/>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3970318"/>
          </a:xfrm>
        </p:spPr>
        <p:txBody>
          <a:bodyPr/>
          <a:lstStyle/>
          <a:p>
            <a:pPr algn="ctr" hangingPunct="0">
              <a:spcAft>
                <a:spcPts val="0"/>
              </a:spcAft>
            </a:pPr>
            <a:r>
              <a:rPr lang="zh-CN" altLang="zh-CN" b="1" dirty="0">
                <a:solidFill>
                  <a:srgbClr val="F98500"/>
                </a:solidFill>
                <a:latin typeface="Times New Roman" panose="02020603050405020304" pitchFamily="18" charset="0"/>
                <a:ea typeface="宋体" panose="02010600030101010101" pitchFamily="2" charset="-122"/>
                <a:cs typeface="Times New Roman" panose="02020603050405020304" pitchFamily="18" charset="0"/>
              </a:rPr>
              <a:t>声　声　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李清照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寻寻觅觅，冷冷清清，凄凄惨惨戚戚</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乍暖还寒</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候，最　难　将息</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。三杯两盏淡酒，怎敌他、晚</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来</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急！雁　过　也，正伤心，却是旧时相识。</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p>
        </p:txBody>
      </p:sp>
      <p:pic>
        <p:nvPicPr>
          <p:cNvPr id="3" name="译文.EPS" descr="id:2147489416;FounderCES"/>
          <p:cNvPicPr/>
          <p:nvPr/>
        </p:nvPicPr>
        <p:blipFill>
          <a:blip r:embed="rId2"/>
          <a:stretch>
            <a:fillRect/>
          </a:stretch>
        </p:blipFill>
        <p:spPr>
          <a:xfrm>
            <a:off x="343275" y="750689"/>
            <a:ext cx="1259840" cy="483235"/>
          </a:xfrm>
          <a:prstGeom prst="rect">
            <a:avLst/>
          </a:prstGeom>
        </p:spPr>
      </p:pic>
      <p:sp>
        <p:nvSpPr>
          <p:cNvPr id="4" name="内容占位符 1"/>
          <p:cNvSpPr txBox="1">
            <a:spLocks/>
          </p:cNvSpPr>
          <p:nvPr/>
        </p:nvSpPr>
        <p:spPr bwMode="auto">
          <a:xfrm>
            <a:off x="360854" y="2924944"/>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苦苦寻觅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却只见冷冷清清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更是凄惨悲戚。忽暖忽冷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气变化无常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身子很难得到养息。斟两三杯淡酒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怎样才能抵挡寒风</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侵袭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北雁南飞飞过楼</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正伤心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却是旧日的相识。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19666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戚戚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悲愁、哀伤的样子。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将息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养息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休息。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4125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词人用凄清的环境来衬托内心的孤寂悲凉。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504883"/>
            <a:ext cx="899795" cy="421640"/>
          </a:xfrm>
          <a:prstGeom prst="rect">
            <a:avLst/>
          </a:prstGeom>
        </p:spPr>
      </p:pic>
    </p:spTree>
    <p:extLst>
      <p:ext uri="{BB962C8B-B14F-4D97-AF65-F5344CB8AC3E}">
        <p14:creationId xmlns:p14="http://schemas.microsoft.com/office/powerpoint/2010/main" val="323956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19"/>
            <a:ext cx="11485847" cy="2940719"/>
          </a:xfrm>
          <a:prstGeom prst="rect">
            <a:avLst/>
          </a:prstGeom>
        </p:spPr>
      </p:pic>
      <p:sp>
        <p:nvSpPr>
          <p:cNvPr id="2" name="内容占位符 1"/>
          <p:cNvSpPr>
            <a:spLocks noGrp="1"/>
          </p:cNvSpPr>
          <p:nvPr>
            <p:ph idx="1"/>
          </p:nvPr>
        </p:nvSpPr>
        <p:spPr>
          <a:xfrm>
            <a:off x="360854" y="1541115"/>
            <a:ext cx="11485848" cy="2308324"/>
          </a:xfrm>
        </p:spPr>
        <p:txBody>
          <a:bodyPr/>
          <a:lstStyle/>
          <a:p>
            <a:pPr algn="dist"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寻寻觅觅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冷冷清清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凄凄惨惨戚戚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，逐层深入，文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大雁飞过，让词人感觉是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旧时相识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，因为大雁是南飞的秋雁，正是从前在北方见到的。此处表达了词人强烈的思乡之情和漂泊异地的流离之感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1893613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295221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满地黄花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堆积，憔悴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损</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，如今有谁堪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摘？</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守着</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窗</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儿，独自怎生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得黑！梧桐更兼细雨</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，到　黄昏、</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点点</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滴滴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这次第</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，怎一个愁字了　得</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952218"/>
              </a:xfrm>
              <a:blipFill>
                <a:blip r:embed="rId2"/>
                <a:stretch>
                  <a:fillRect l="-796" r="-849" b="-61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675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满地菊花堆积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枯萎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凋零殆尽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现在有谁来怜赏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守在窗</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前挨时光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独自怎样挨到天黑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听见细雨打梧桐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这黄昏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点点滴滴淋</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在我心上。这光景</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一个</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愁</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字怎么能概括得尽呢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849550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黄花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菊花。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憔悴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凋零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枯萎。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这里相当于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表示程度很深。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能够。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亦写作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怎生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怎么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怎样。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梧桐更兼细雨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暗用白居易《长恨歌》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秋雨梧桐叶落时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诗意。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光景、状况。今义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次序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一个挨一个地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了结。今义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用在惊讶、反诘或责备等语气的句子末尾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表示情况严重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没法收拾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不平常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很</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突出</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14908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借景抒情，情景交融，倾诉凄凉孤苦之感。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4241371"/>
            <a:ext cx="899795" cy="421640"/>
          </a:xfrm>
          <a:prstGeom prst="rect">
            <a:avLst/>
          </a:prstGeom>
        </p:spPr>
      </p:pic>
    </p:spTree>
    <p:extLst>
      <p:ext uri="{BB962C8B-B14F-4D97-AF65-F5344CB8AC3E}">
        <p14:creationId xmlns:p14="http://schemas.microsoft.com/office/powerpoint/2010/main" val="3187492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2952328"/>
          </a:xfrm>
          <a:prstGeom prst="rect">
            <a:avLst/>
          </a:prstGeom>
        </p:spPr>
      </p:pic>
      <p:sp>
        <p:nvSpPr>
          <p:cNvPr id="2" name="内容占位符 1"/>
          <p:cNvSpPr>
            <a:spLocks noGrp="1"/>
          </p:cNvSpPr>
          <p:nvPr>
            <p:ph idx="1"/>
          </p:nvPr>
        </p:nvSpPr>
        <p:spPr>
          <a:xfrm>
            <a:off x="360854" y="980728"/>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明写花，而暗喻岁月流逝，人已衰老憔悴。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环境描写烘托了词人内心的孤独与寂寞。点点滴滴的细雨打在梧桐叶上，在内心凄苦的词人听来，却像打在自己的心上一样。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化繁为简，化多为少，融入了词人纷繁的说不尽的思绪，把愁情推向了高潮。这种戛然而止的写法，给读者留下了广阔的想象空间，让人回味不已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60506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古代诗歌阅读之评价作者在诗歌中的观点</a:t>
            </a:r>
            <a:r>
              <a:rPr lang="zh-CN"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态度</a:t>
            </a:r>
            <a:endParaRPr lang="en-US" altLang="zh-CN" b="1" dirty="0" smtClean="0">
              <a:solidFill>
                <a:srgbClr val="EB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2753777050"/>
              </p:ext>
            </p:extLst>
          </p:nvPr>
        </p:nvGraphicFramePr>
        <p:xfrm>
          <a:off x="343711" y="2540848"/>
          <a:ext cx="11502992" cy="3291840"/>
        </p:xfrm>
        <a:graphic>
          <a:graphicData uri="http://schemas.openxmlformats.org/drawingml/2006/table">
            <a:tbl>
              <a:tblPr firstRow="1" firstCol="1" bandRow="1"/>
              <a:tblGrid>
                <a:gridCol w="1431015">
                  <a:extLst>
                    <a:ext uri="{9D8B030D-6E8A-4147-A177-3AD203B41FA5}">
                      <a16:colId xmlns:a16="http://schemas.microsoft.com/office/drawing/2014/main" val="307082637"/>
                    </a:ext>
                  </a:extLst>
                </a:gridCol>
                <a:gridCol w="10071977">
                  <a:extLst>
                    <a:ext uri="{9D8B030D-6E8A-4147-A177-3AD203B41FA5}">
                      <a16:colId xmlns:a16="http://schemas.microsoft.com/office/drawing/2014/main" val="24133683"/>
                    </a:ext>
                  </a:extLst>
                </a:gridCol>
              </a:tblGrid>
              <a:tr h="0">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学科素养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审美鉴赏与创造　文化传承与理解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272846541"/>
                  </a:ext>
                </a:extLst>
              </a:tr>
              <a:tr h="0">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高考解读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所谓</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评价作者的观点态度</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是指在把握文中观点和作者态度的基础上，对作者的观点态度作出自己的评价。如作者的观点是否正确，认识是否全面，论述是否透彻，感情是否健康，对读者有什么有益的启示，在今天有什么现实意义等。另外，有时还需要分析比较别人的评价，做出正确的判断。近几年的高考试题较少涉及这一考点，但我们也不应忽视。</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502259688"/>
                  </a:ext>
                </a:extLst>
              </a:tr>
            </a:tbl>
          </a:graphicData>
        </a:graphic>
      </p:graphicFrame>
    </p:spTree>
    <p:extLst>
      <p:ext uri="{BB962C8B-B14F-4D97-AF65-F5344CB8AC3E}">
        <p14:creationId xmlns:p14="http://schemas.microsoft.com/office/powerpoint/2010/main" val="35140072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688325992"/>
              </p:ext>
            </p:extLst>
          </p:nvPr>
        </p:nvGraphicFramePr>
        <p:xfrm>
          <a:off x="334567" y="1268760"/>
          <a:ext cx="11521280" cy="2044964"/>
        </p:xfrm>
        <a:graphic>
          <a:graphicData uri="http://schemas.openxmlformats.org/drawingml/2006/table">
            <a:tbl>
              <a:tblPr firstRow="1" firstCol="1" bandRow="1"/>
              <a:tblGrid>
                <a:gridCol w="1225864">
                  <a:extLst>
                    <a:ext uri="{9D8B030D-6E8A-4147-A177-3AD203B41FA5}">
                      <a16:colId xmlns:a16="http://schemas.microsoft.com/office/drawing/2014/main" val="2521367426"/>
                    </a:ext>
                  </a:extLst>
                </a:gridCol>
                <a:gridCol w="10295416">
                  <a:extLst>
                    <a:ext uri="{9D8B030D-6E8A-4147-A177-3AD203B41FA5}">
                      <a16:colId xmlns:a16="http://schemas.microsoft.com/office/drawing/2014/main" val="3378891981"/>
                    </a:ext>
                  </a:extLst>
                </a:gridCol>
              </a:tblGrid>
              <a:tr h="2044964">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设</a:t>
                      </a:r>
                      <a:endPar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有人说</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，你是否同意这种说法？请谈谈你的看法。</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作者对</a:t>
                      </a:r>
                      <a:r>
                        <a:rPr lang="en-US" sz="2400" b="1" dirty="0">
                          <a:solidFill>
                            <a:srgbClr val="000000"/>
                          </a:solidFill>
                          <a:effectLst/>
                          <a:latin typeface="Segoe UI Symbol" panose="020B0502040204020203" pitchFamily="34" charset="0"/>
                          <a:ea typeface="Times New Roman" panose="02020603050405020304" pitchFamily="18" charset="0"/>
                          <a:cs typeface="Segoe UI Symbol" panose="020B0502040204020203" pitchFamily="34"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事件的评价客观吗？你是如何理解的？</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这首诗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体现了作者怎样的人生态度？请结合全诗</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词</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343359822"/>
                  </a:ext>
                </a:extLst>
              </a:tr>
            </a:tbl>
          </a:graphicData>
        </a:graphic>
      </p:graphicFrame>
    </p:spTree>
    <p:extLst>
      <p:ext uri="{BB962C8B-B14F-4D97-AF65-F5344CB8AC3E}">
        <p14:creationId xmlns:p14="http://schemas.microsoft.com/office/powerpoint/2010/main" val="568595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答 题 要 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第一，弄清作者在诗歌中体现的对人、事、社会等所持的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观点态度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第二，作者的观点与态度是建立在语言、意象、表达技巧等外在形式上的，因此把握作者的观点与态度，也要注意从诗歌的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整体考虑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，不能忽略对语言、意象、表达技巧等诗歌外在形式的赏析。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第三，对作者观点与态度的概括要</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准确、恰当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，做到不夸大、不缩小、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不绝</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第四，</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要因诗论诗，因诗论事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，不能随便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套用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某首诗的评价内容。尤其是要防止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想当然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地搬用某些现成的词语，使得评价出现似是而非、言不及义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第五，作者在诗歌中的观点，需要我们在鉴赏时概括，因此概括时要</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注意完整性和全面性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。对诗词中作者的观点态度所包含的几个方面都要概括到，防止出现以偏概全的错误。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73624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《永遇乐</a:t>
            </a:r>
            <a:r>
              <a:rPr lang="en-US" altLang="zh-CN" b="1" dirty="0">
                <a:solidFill>
                  <a:srgbClr val="F7931D"/>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京口北固亭怀古》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写这首词的时候，辛弃疾已经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岁了。他从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岁到</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岁一直过着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隐居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的生活，得不到朝廷的重用。后来被当时执掌大权的韩侂胄起用，任浙东安抚使，翌年改任镇江知府。嘉泰四年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，韩侂胄为了巩固自己的地位，草草北伐，而</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镇江濒临抗战前线，是北伐的重要基地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。辛弃疾到任后，做了大量的准备工作，但是韩侂胄把持朝政，只想侥幸取胜，不愿认真准备。他听不进辛弃疾的劝告，并把他调离了镇江。这首词是辛弃疾在</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被起用又被降职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后，登上北固亭，在满怀悲愤中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答 题 模 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诗人通过对</a:t>
            </a:r>
            <a:r>
              <a:rPr lang="en-US" altLang="zh-CN" b="1"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诗中具体意象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Segoe UI Symbol" panose="020B0502040204020203" pitchFamily="34" charset="0"/>
                <a:ea typeface="Times New Roman" panose="02020603050405020304" pitchFamily="18" charset="0"/>
                <a:cs typeface="Segoe UI Symbol" panose="020B0502040204020203" pitchFamily="34"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描写、议论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的态度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观点、看法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，此种态度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进行评价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088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本课</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P53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2563635"/>
            <a:ext cx="2015490" cy="370840"/>
          </a:xfrm>
          <a:prstGeom prst="rect">
            <a:avLst/>
          </a:prstGeom>
        </p:spPr>
      </p:pic>
      <p:pic>
        <p:nvPicPr>
          <p:cNvPr id="5" name="手指.EPS" descr="id:2147488661;FounderCES"/>
          <p:cNvPicPr/>
          <p:nvPr/>
        </p:nvPicPr>
        <p:blipFill>
          <a:blip r:embed="rId3"/>
          <a:stretch>
            <a:fillRect/>
          </a:stretch>
        </p:blipFill>
        <p:spPr>
          <a:xfrm>
            <a:off x="2406267" y="2626590"/>
            <a:ext cx="601648" cy="261744"/>
          </a:xfrm>
          <a:prstGeom prst="rect">
            <a:avLst/>
          </a:prstGeom>
        </p:spPr>
      </p:pic>
    </p:spTree>
    <p:extLst>
      <p:ext uri="{BB962C8B-B14F-4D97-AF65-F5344CB8AC3E}">
        <p14:creationId xmlns:p14="http://schemas.microsoft.com/office/powerpoint/2010/main" val="39560738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416320"/>
          </a:xfrm>
        </p:spPr>
        <p:txBody>
          <a:bodyPr/>
          <a:lstStyle/>
          <a:p>
            <a:pP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且并水村欹侧过，人间何处不巉岩。</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苏轼《慈湖夹阻风五首》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坐上别愁君未见，归来欲断无肠。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苏轼《临江仙</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送王缄》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人生如逆旅，我亦是行人。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苏轼《临江仙</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送钱穆父》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人生如逆旅，我亦是行人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苏轼《临江仙</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送钱穆父》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众里寻他千百度。蓦然回首，那人却在，灯火阑珊处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辛弃疾《青玉案</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元夕》</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少年不识愁滋味，爱上层楼。爱上层楼，为赋新词强说愁。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辛弃疾《丑奴儿</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书博山道中壁》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我见青山多妩媚，料青山见我应如是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辛弃疾《贺新郎》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甚矣吾衰矣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此情无计可消除，才下眉头，却上心头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李清照《一剪梅》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红藕香残玉簟秋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枕上诗书闲处好，门前风景雨来佳。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李清照《摊破浣溪沙》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病起萧萧两鬓华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生当作人杰，死亦为鬼雄。至今思项羽，不肯过江东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李清照《夏日绝句》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15470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2792239"/>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亦庄亦谐话东坡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苏轼是豪放词派的代表人物，其词作不同于婉约词派的绮靡之风，抒豪情，言壮志。他又是旷达人生的典型，将儒、释、道思想融于一身，宠辱皆忘，处变不惊，唱出了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人有悲欢离合，月有阴晴圆缺，此事古难全。但愿人长久，千里共婵娟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的隽永之叹。这是苏东坡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752492"/>
            <a:ext cx="2015490" cy="388620"/>
          </a:xfrm>
          <a:prstGeom prst="rect">
            <a:avLst/>
          </a:prstGeom>
        </p:spPr>
      </p:pic>
      <p:grpSp>
        <p:nvGrpSpPr>
          <p:cNvPr id="8" name="组合 7"/>
          <p:cNvGrpSpPr/>
          <p:nvPr/>
        </p:nvGrpSpPr>
        <p:grpSpPr>
          <a:xfrm>
            <a:off x="478582" y="1248196"/>
            <a:ext cx="872415" cy="461665"/>
            <a:chOff x="342748" y="1248196"/>
            <a:chExt cx="872415" cy="461665"/>
          </a:xfrm>
        </p:grpSpPr>
        <p:pic>
          <p:nvPicPr>
            <p:cNvPr id="7" name="BS25.EPS" descr="id:2147488689;FounderCES"/>
            <p:cNvPicPr/>
            <p:nvPr/>
          </p:nvPicPr>
          <p:blipFill>
            <a:blip r:embed="rId3"/>
            <a:stretch>
              <a:fillRect/>
            </a:stretch>
          </p:blipFill>
          <p:spPr>
            <a:xfrm>
              <a:off x="342748" y="1277813"/>
              <a:ext cx="872415" cy="395605"/>
            </a:xfrm>
            <a:prstGeom prst="rect">
              <a:avLst/>
            </a:prstGeom>
          </p:spPr>
        </p:pic>
        <p:sp>
          <p:nvSpPr>
            <p:cNvPr id="6" name="矩形 5"/>
            <p:cNvSpPr/>
            <p:nvPr/>
          </p:nvSpPr>
          <p:spPr>
            <a:xfrm>
              <a:off x="342748" y="1248196"/>
              <a:ext cx="803425" cy="461665"/>
            </a:xfrm>
            <a:prstGeom prst="rect">
              <a:avLst/>
            </a:prstGeom>
          </p:spPr>
          <p:txBody>
            <a:bodyPr wrap="none">
              <a:spAutoFit/>
            </a:bodyPr>
            <a:lstStyle/>
            <a:p>
              <a:r>
                <a:rPr lang="zh-CN" altLang="zh-CN" sz="2400" dirty="0" smtClean="0">
                  <a:solidFill>
                    <a:schemeClr val="bg1"/>
                  </a:solidFill>
                  <a:ea typeface="黑体" panose="02010609060101010101" pitchFamily="49" charset="-122"/>
                  <a:cs typeface="Times New Roman" panose="02020603050405020304" pitchFamily="18" charset="0"/>
                </a:rPr>
                <a:t>素材</a:t>
              </a:r>
              <a:endParaRPr lang="zh-CN" altLang="en-US" dirty="0">
                <a:solidFill>
                  <a:schemeClr val="bg1"/>
                </a:solidFill>
              </a:endParaRPr>
            </a:p>
          </p:txBody>
        </p:sp>
      </p:grpSp>
    </p:spTree>
    <p:extLst>
      <p:ext uri="{BB962C8B-B14F-4D97-AF65-F5344CB8AC3E}">
        <p14:creationId xmlns:p14="http://schemas.microsoft.com/office/powerpoint/2010/main" val="20431701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但他也有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的一面。苏轼任杭州通判时，弟弟苏辙任陈州州学教授。苏轼曾写诗戏谑说：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宛丘先生长如丘，宛丘学舍小如舟。常时低头诵经史，忽然欠伸屋打头。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《戏子由》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作以诙谐之笔，将陈州学舍的简陋表现得淋漓尽致。还有一次，他与黄庭坚在一起评论彼此的书法，调侃黄庭坚的字笔势太瘦，仿佛挂在树梢的蛇；而黄庭坚则称苏轼的字褊浅，仿佛压在石头底下的蛤蟆。说完，二人不禁哈哈大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苏东坡曾作《自题金山画像》：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心似已灰之木，身如不系之舟。问汝平生功业，黄州惠州儋州。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黄州、惠州、儋州，是他遭贬谪、被流放的地方。此诗颇有自嘲的味道。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乐观与悲观</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心态与人生</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41016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《声声慢》</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楷体" panose="02010609060101010101" pitchFamily="49" charset="-122"/>
                <a:cs typeface="Times New Roman" panose="02020603050405020304" pitchFamily="18" charset="0"/>
              </a:rPr>
              <a:t>寻寻觅觅</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李清照晚年正值金兵入侵，北宋灭亡，与她志趣相投的丈夫也病死在任上。而在南方到处辗转逃亡避难时，她又丢失了珍爱的文物、古籍。这一连串的打击使她尝尽了</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国破家亡、颠沛流离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的苦痛。就在这样的背景下，李清照写下了此词。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07826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416320"/>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怀　古　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在中国古代诗词中，怀古是内容与思想比较沉重的主题。这类作品都是</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怀古惜今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有感而发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，往往写于作者前往瞻仰或凭吊历史古迹之时。他们回顾古人的业绩或遭遇，内心产生共鸣，不禁发出对古人业绩的慨叹或抒发对</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物换星移、物是人非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的悲哀之情。因此，这一类作品的感情基调一般都比较</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苍劲悲凉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。《念奴娇</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赤壁怀古》和《永遇乐</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京口北固亭怀古》都属于怀古词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531736"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豪　放　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豪放派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婉约派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是宋代词坛上的两大流派，其作品分别表现出不同的风格。豪放派的特点是</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创作视野较为广阔，气象恢宏豪放、汪洋恣肆，崇尚直率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，而不以含蓄婉曲为能事；喜用诗文的手法、句法写词，语词宏博，用事较多，不拘守音律。它不仅描写花间月下，更喜欢摄取军情、国事那样的重大题材入词，使词能像诗文一样反映生活，所谓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无言不可入，无事不可入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豪放派以苏轼、辛弃疾为代表。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9898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婉　约　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婉约派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为宋词流派之一。婉约，即婉转含蓄。其特点主要是</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内容侧重儿女风情，结构深细缜密，音律婉转和谐，语言圆润清丽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，有一种柔婉之美。</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婉约派的代表人物有李清照、李煜、柳永、晏殊、欧阳修、秦观、周邦彦等。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1309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8573"/>
                <a:ext cx="11485848" cy="4152932"/>
              </a:xfrm>
            </p:spPr>
            <p:txBody>
              <a:bodyPr/>
              <a:lstStyle/>
              <a:p>
                <a:pPr algn="ctr" hangingPunct="0">
                  <a:lnSpc>
                    <a:spcPct val="120000"/>
                  </a:lnSpc>
                  <a:spcAft>
                    <a:spcPts val="0"/>
                  </a:spcAft>
                </a:pP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念奴娇</a:t>
                </a:r>
                <a:r>
                  <a:rPr lang="en-US" altLang="zh-CN" b="1" dirty="0">
                    <a:solidFill>
                      <a:srgbClr val="F7931D"/>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赤壁</a:t>
                </a:r>
                <a:r>
                  <a:rPr lang="en-US" altLang="zh-CN" b="1" baseline="30000" dirty="0">
                    <a:solidFill>
                      <a:srgbClr val="F7931D"/>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怀古</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lnSpc>
                    <a:spcPct val="12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大江</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去，浪淘尽，千古风流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　物。</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西</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，人道是，三国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周郎</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赤　壁。乱石穿空，惊涛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⑧</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拍</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岸</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，卷起　千堆雪</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江山如画，</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多少豪杰。</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8573"/>
                <a:ext cx="11485848" cy="4152932"/>
              </a:xfrm>
              <a:blipFill>
                <a:blip r:embed="rId2"/>
                <a:stretch>
                  <a:fillRect l="-796" t="-881" r="-849" b="-1028"/>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541163" y="747286"/>
            <a:ext cx="2015490" cy="370840"/>
          </a:xfrm>
          <a:prstGeom prst="rect">
            <a:avLst/>
          </a:prstGeom>
        </p:spPr>
      </p:pic>
      <p:pic>
        <p:nvPicPr>
          <p:cNvPr id="5" name="译文.EPS" descr="id:2147489416;FounderCES"/>
          <p:cNvPicPr/>
          <p:nvPr/>
        </p:nvPicPr>
        <p:blipFill>
          <a:blip r:embed="rId4"/>
          <a:stretch>
            <a:fillRect/>
          </a:stretch>
        </p:blipFill>
        <p:spPr>
          <a:xfrm>
            <a:off x="541163" y="1276732"/>
            <a:ext cx="1259840" cy="483235"/>
          </a:xfrm>
          <a:prstGeom prst="rect">
            <a:avLst/>
          </a:prstGeom>
        </p:spPr>
      </p:pic>
      <p:sp>
        <p:nvSpPr>
          <p:cNvPr id="6" name="内容占位符 1"/>
          <p:cNvSpPr txBox="1">
            <a:spLocks/>
          </p:cNvSpPr>
          <p:nvPr/>
        </p:nvSpPr>
        <p:spPr bwMode="auto">
          <a:xfrm>
            <a:off x="360854" y="3258615"/>
            <a:ext cx="11485848"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27063" algn="dist" eaLnBrk="1" hangingPunct="1">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长江浩浩荡荡向东流去</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滔滔巨浪淘尽千古英雄人物。在那旧营垒的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lnSpc>
                <a:spcPct val="120000"/>
              </a:lnSpc>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西边</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人们说是三国周瑜鏖战的赤壁。陡峭的石壁直耸云天</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如雷的惊涛拍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lnSpc>
                <a:spcPct val="120000"/>
              </a:lnSpc>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1">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击着江岸</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激起的浪花好似卷起千万堆白雪。雄壮的江山奇丽如图画</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一时</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1">
              <a:lnSpc>
                <a:spcPct val="120000"/>
              </a:lnSpc>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1">
              <a:lnSpc>
                <a:spcPct val="120000"/>
              </a:lnSpc>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间涌现出众多英雄豪杰。</a:t>
            </a:r>
            <a:endParaRPr lang="zh-CN" altLang="en-US" dirty="0"/>
          </a:p>
        </p:txBody>
      </p:sp>
    </p:spTree>
    <p:extLst>
      <p:ext uri="{BB962C8B-B14F-4D97-AF65-F5344CB8AC3E}">
        <p14:creationId xmlns:p14="http://schemas.microsoft.com/office/powerpoint/2010/main" val="3937615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赤壁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这里所说的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赤壁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实为黄州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今湖北黄冈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的赤鼻矶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并非东汉末期赤壁大战处。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指长江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泛指江河。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风流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洒脱放逸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文雅潇洒。今义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有功绩而又有文采的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英俊杰出的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有才学而不拘礼法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跟男女间情爱有关的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轻浮放荡。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旧时军队营垒的遗迹。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魏、蜀、吴三国并立的时期。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字公瑾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孙权军中指挥赤壁大战的将领。二十四岁时即出任要职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军中皆呼为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周郎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大波浪。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拍岸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拍打江岸。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比喻浪花。</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467055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上片咏赤壁，着重写景，为描写人物作铺垫。词人把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如画</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的江山和众多的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豪杰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联缀交织成词，创造出一种高尚隽美的意境，使人肃然起敬，并心怀向往、为之倾倒。</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4762845"/>
            <a:ext cx="899795" cy="421640"/>
          </a:xfrm>
          <a:prstGeom prst="rect">
            <a:avLst/>
          </a:prstGeom>
        </p:spPr>
      </p:pic>
    </p:spTree>
    <p:extLst>
      <p:ext uri="{BB962C8B-B14F-4D97-AF65-F5344CB8AC3E}">
        <p14:creationId xmlns:p14="http://schemas.microsoft.com/office/powerpoint/2010/main" val="2449131593"/>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3442</Words>
  <Application>Microsoft Office PowerPoint</Application>
  <PresentationFormat>自定义</PresentationFormat>
  <Paragraphs>170</Paragraphs>
  <Slides>34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34</vt:i4>
      </vt:variant>
    </vt:vector>
  </HeadingPairs>
  <TitlesOfParts>
    <vt:vector size="46" baseType="lpstr">
      <vt:lpstr>MS Mincho</vt:lpstr>
      <vt:lpstr>仿宋</vt:lpstr>
      <vt:lpstr>黑体</vt:lpstr>
      <vt:lpstr>楷体</vt:lpstr>
      <vt:lpstr>宋体</vt:lpstr>
      <vt:lpstr>微软雅黑</vt:lpstr>
      <vt:lpstr>Arial</vt:lpstr>
      <vt:lpstr>Calibri</vt:lpstr>
      <vt:lpstr>Cambria Math</vt:lpstr>
      <vt:lpstr>Segoe UI Symbol</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389</cp:revision>
  <dcterms:created xsi:type="dcterms:W3CDTF">2020-11-06T05:24:00Z</dcterms:created>
  <dcterms:modified xsi:type="dcterms:W3CDTF">2025-06-17T00:54:13Z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